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17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4" r:id="rId10"/>
    <p:sldId id="262" r:id="rId11"/>
    <p:sldId id="266" r:id="rId12"/>
    <p:sldId id="267" r:id="rId13"/>
    <p:sldId id="268" r:id="rId14"/>
    <p:sldId id="272" r:id="rId15"/>
    <p:sldId id="265" r:id="rId16"/>
    <p:sldId id="269" r:id="rId17"/>
    <p:sldId id="270" r:id="rId18"/>
    <p:sldId id="271" r:id="rId19"/>
    <p:sldId id="274" r:id="rId20"/>
    <p:sldId id="273" r:id="rId21"/>
    <p:sldId id="276" r:id="rId22"/>
    <p:sldId id="275" r:id="rId23"/>
    <p:sldId id="279" r:id="rId24"/>
    <p:sldId id="277" r:id="rId25"/>
    <p:sldId id="281" r:id="rId26"/>
    <p:sldId id="280" r:id="rId27"/>
    <p:sldId id="282" r:id="rId28"/>
    <p:sldId id="278" r:id="rId29"/>
    <p:sldId id="283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10F57-E998-4D6F-993C-3DDB0406E242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35E6-4F89-4464-AD6E-EB3B821B1C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39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35E6-4F89-4464-AD6E-EB3B821B1C1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02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35E6-4F89-4464-AD6E-EB3B821B1C1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82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3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91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095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207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568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 b="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71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15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dirty="0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893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928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56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64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21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10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65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31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39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29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0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8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6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00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85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20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741E8EB-9AFC-4902-AD0F-C25E83700E40}" type="datetimeFigureOut">
              <a:rPr lang="ru-RU" smtClean="0"/>
              <a:t>26.04.2019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65C7AE0-D3C3-4736-9BE8-09297D7BD1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50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Нейронные сети и глубокое обучение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55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Глубокие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pic>
        <p:nvPicPr>
          <p:cNvPr id="9218" name="Picture 2" descr="Image result for we need to go deeper me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65" y="2161309"/>
            <a:ext cx="7306821" cy="399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Глубокие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pic>
        <p:nvPicPr>
          <p:cNvPr id="1126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82" y="1808813"/>
            <a:ext cx="8617527" cy="4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</a:t>
            </a:r>
            <a:r>
              <a:rPr lang="ru-RU" dirty="0" err="1" smtClean="0"/>
              <a:t>нейросетей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9363" y="1828798"/>
            <a:ext cx="5323655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Layer: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forward(x):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smth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backward(x, y, grad):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smth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update():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self.w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-= tau *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gradw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362" name="Picture 2" descr="Image result for backpropag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483913"/>
            <a:ext cx="4599894" cy="293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0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550488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Проблемы </a:t>
            </a:r>
            <a:r>
              <a:rPr lang="ru-RU" dirty="0" err="1" smtClean="0"/>
              <a:t>полносвязных</a:t>
            </a:r>
            <a:r>
              <a:rPr lang="ru-RU" dirty="0" smtClean="0"/>
              <a:t> </a:t>
            </a:r>
            <a:r>
              <a:rPr lang="ru-RU" dirty="0" err="1" smtClean="0"/>
              <a:t>нейросетей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2410691"/>
            <a:ext cx="8595360" cy="3769446"/>
          </a:xfrm>
        </p:spPr>
        <p:txBody>
          <a:bodyPr/>
          <a:lstStyle/>
          <a:p>
            <a:r>
              <a:rPr lang="ru-RU" dirty="0" smtClean="0"/>
              <a:t>Очень много параметров (5 слоев по 1000 нейронов – больше миллиона весов) </a:t>
            </a:r>
          </a:p>
          <a:p>
            <a:endParaRPr lang="ru-RU" dirty="0" smtClean="0"/>
          </a:p>
          <a:p>
            <a:r>
              <a:rPr lang="ru-RU" dirty="0" smtClean="0"/>
              <a:t>Не используют априорные знания о данных (двумерные картинки, временные ряды)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9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Свертка</a:t>
            </a:r>
            <a:endParaRPr lang="ru-RU" dirty="0"/>
          </a:p>
        </p:txBody>
      </p:sp>
      <p:pic>
        <p:nvPicPr>
          <p:cNvPr id="6146" name="Picture 2" descr="Image result for Ð³Ð»ÑÐ±Ð¾ÐºÐ°Ñ Ð½ÐµÐ¹ÑÐ¾ÑÐµÑÑ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73" y="1691322"/>
            <a:ext cx="6585528" cy="493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Сверточные</a:t>
            </a:r>
            <a:r>
              <a:rPr lang="ru-RU" dirty="0" smtClean="0"/>
              <a:t> </a:t>
            </a:r>
            <a:r>
              <a:rPr lang="ru-RU" dirty="0" err="1" smtClean="0"/>
              <a:t>нейросети</a:t>
            </a:r>
            <a:endParaRPr lang="ru-RU" dirty="0"/>
          </a:p>
        </p:txBody>
      </p:sp>
      <p:pic>
        <p:nvPicPr>
          <p:cNvPr id="12292" name="Picture 4" descr="Image result for ÑÐ²ÐµÑÑÐ¾ÑÐ½Ð°Ñ Ð½ÐµÐ¹ÑÐ¾Ð½Ð½Ð°Ñ ÑÐµÑÑ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04" y="2142836"/>
            <a:ext cx="9376758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ru-RU" dirty="0"/>
          </a:p>
        </p:txBody>
      </p:sp>
      <p:pic>
        <p:nvPicPr>
          <p:cNvPr id="13314" name="Picture 2" descr="Image result for maxpo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03" y="2189018"/>
            <a:ext cx="8729024" cy="36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6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</a:t>
            </a:r>
            <a:endParaRPr lang="ru-RU" dirty="0"/>
          </a:p>
        </p:txBody>
      </p:sp>
      <p:pic>
        <p:nvPicPr>
          <p:cNvPr id="14342" name="Picture 6" descr="Image result for dilated convolu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5" y="1912095"/>
            <a:ext cx="8981605" cy="42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сверток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828799"/>
            <a:ext cx="8343946" cy="47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</a:t>
            </a:r>
            <a:endParaRPr lang="ru-RU" dirty="0"/>
          </a:p>
        </p:txBody>
      </p:sp>
      <p:pic>
        <p:nvPicPr>
          <p:cNvPr id="16386" name="Picture 2" descr="Image result for alexn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81" y="1577859"/>
            <a:ext cx="9045909" cy="508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Мотивация и история</a:t>
            </a:r>
          </a:p>
          <a:p>
            <a:r>
              <a:rPr lang="ru-RU" dirty="0" smtClean="0"/>
              <a:t>Функции активации</a:t>
            </a:r>
          </a:p>
          <a:p>
            <a:r>
              <a:rPr lang="ru-RU" dirty="0" smtClean="0"/>
              <a:t>Обучение глубоких </a:t>
            </a:r>
            <a:r>
              <a:rPr lang="ru-RU" dirty="0" err="1" smtClean="0"/>
              <a:t>нейросетей</a:t>
            </a:r>
            <a:endParaRPr lang="ru-RU" dirty="0" smtClean="0"/>
          </a:p>
          <a:p>
            <a:r>
              <a:rPr lang="ru-RU" dirty="0" err="1" smtClean="0"/>
              <a:t>Сверточные</a:t>
            </a:r>
            <a:r>
              <a:rPr lang="ru-RU" dirty="0" smtClean="0"/>
              <a:t> </a:t>
            </a:r>
            <a:r>
              <a:rPr lang="ru-RU" dirty="0" err="1" smtClean="0"/>
              <a:t>нейросети</a:t>
            </a:r>
            <a:endParaRPr lang="ru-RU" dirty="0" smtClean="0"/>
          </a:p>
          <a:p>
            <a:r>
              <a:rPr lang="ru-RU" dirty="0" smtClean="0"/>
              <a:t>Применение </a:t>
            </a:r>
            <a:r>
              <a:rPr lang="ru-RU" dirty="0" err="1" smtClean="0"/>
              <a:t>нейросетей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3968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Эра глубокого обучения</a:t>
            </a:r>
            <a:endParaRPr lang="ru-RU" dirty="0"/>
          </a:p>
        </p:txBody>
      </p:sp>
      <p:pic>
        <p:nvPicPr>
          <p:cNvPr id="1843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2094706"/>
            <a:ext cx="7853089" cy="408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Применения </a:t>
            </a:r>
            <a:r>
              <a:rPr lang="en-US" dirty="0" smtClean="0"/>
              <a:t>CNN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2207491"/>
            <a:ext cx="8595360" cy="3972646"/>
          </a:xfrm>
        </p:spPr>
        <p:txBody>
          <a:bodyPr/>
          <a:lstStyle/>
          <a:p>
            <a:r>
              <a:rPr lang="ru-RU" dirty="0" smtClean="0"/>
              <a:t>Классификация изображений</a:t>
            </a:r>
          </a:p>
          <a:p>
            <a:r>
              <a:rPr lang="ru-RU" dirty="0" smtClean="0"/>
              <a:t>Обработка сигналов и временных рядов</a:t>
            </a:r>
          </a:p>
          <a:p>
            <a:r>
              <a:rPr lang="ru-RU" dirty="0" smtClean="0"/>
              <a:t>Обработка видео</a:t>
            </a:r>
          </a:p>
          <a:p>
            <a:r>
              <a:rPr lang="ru-RU" dirty="0" smtClean="0"/>
              <a:t>Генерация изображений</a:t>
            </a:r>
          </a:p>
          <a:p>
            <a:r>
              <a:rPr lang="ru-RU" dirty="0" smtClean="0"/>
              <a:t>Компьютерное зрение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15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Детектирование объектов</a:t>
            </a:r>
            <a:endParaRPr lang="ru-RU" dirty="0"/>
          </a:p>
        </p:txBody>
      </p:sp>
      <p:pic>
        <p:nvPicPr>
          <p:cNvPr id="21506" name="Picture 2" descr="Image result for convolutional neural network object dete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82" y="2373746"/>
            <a:ext cx="9390886" cy="35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7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ru-RU" dirty="0" smtClean="0"/>
              <a:t>егментация</a:t>
            </a:r>
            <a:endParaRPr lang="ru-RU" dirty="0"/>
          </a:p>
        </p:txBody>
      </p:sp>
      <p:pic>
        <p:nvPicPr>
          <p:cNvPr id="20482" name="Picture 2" descr="Image result for convolutional neural network image segment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064012"/>
            <a:ext cx="10119411" cy="438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4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Беспилотные автомобили</a:t>
            </a:r>
            <a:endParaRPr lang="ru-RU" dirty="0"/>
          </a:p>
        </p:txBody>
      </p:sp>
      <p:pic>
        <p:nvPicPr>
          <p:cNvPr id="23554" name="Picture 2" descr="Image result for tesla autopilot vis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890703"/>
            <a:ext cx="8888701" cy="437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9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transfer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618" y="1691322"/>
            <a:ext cx="6442207" cy="494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Генерация лиц</a:t>
            </a:r>
            <a:endParaRPr lang="ru-RU" dirty="0"/>
          </a:p>
        </p:txBody>
      </p:sp>
      <p:pic>
        <p:nvPicPr>
          <p:cNvPr id="24580" name="Picture 4" descr="Image result for gan progress on face gener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8" y="2063382"/>
            <a:ext cx="10025501" cy="40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 (2017)</a:t>
            </a:r>
            <a:endParaRPr lang="ru-RU" dirty="0"/>
          </a:p>
        </p:txBody>
      </p:sp>
      <p:pic>
        <p:nvPicPr>
          <p:cNvPr id="19458" name="Picture 2" descr="Image result for Ð³ÐµÐ½ÐµÑÐ°ÑÐ¸Ñ Ð¸Ð·Ð¾Ð±ÑÐ°Ð¶ÐµÐ½Ð¸Ð¹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08" y="1828799"/>
            <a:ext cx="9024810" cy="460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0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Фреймворки глубокого обучения</a:t>
            </a:r>
            <a:endParaRPr lang="ru-RU" dirty="0"/>
          </a:p>
        </p:txBody>
      </p:sp>
      <p:pic>
        <p:nvPicPr>
          <p:cNvPr id="25604" name="Picture 4" descr="Image result for tensorflow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3" y="2203064"/>
            <a:ext cx="5056926" cy="28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Image result for pytorch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989" y="1784395"/>
            <a:ext cx="4982730" cy="368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9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Модель искусственного нейрона</a:t>
            </a:r>
            <a:endParaRPr lang="ru-RU" dirty="0"/>
          </a:p>
        </p:txBody>
      </p:sp>
      <p:pic>
        <p:nvPicPr>
          <p:cNvPr id="1026" name="Picture 2" descr="Image result for Ð±Ð¸Ð¾Ð»Ð¾Ð³Ð¸ÑÐµÑÐºÐ¸Ð¹ Ð½ÐµÐ¹ÑÐ¾Ð½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72" y="2275518"/>
            <a:ext cx="5382886" cy="339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Ð¸ÑÐºÑÑÑÑÐ²ÐµÐ½Ð½ÑÐ¹ Ð½ÐµÐ¹ÑÐ¾Ð½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7" y="2167426"/>
            <a:ext cx="5046374" cy="342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активации</a:t>
            </a:r>
            <a:endParaRPr lang="ru-RU" dirty="0"/>
          </a:p>
        </p:txBody>
      </p:sp>
      <p:pic>
        <p:nvPicPr>
          <p:cNvPr id="2050" name="Picture 2" descr="Image result for ÑÑÐ½ÐºÑÐ¸Ð¸ Ð°ÐºÑÐ¸Ð²Ð°ÑÐ¸Ð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72" y="2273673"/>
            <a:ext cx="8368145" cy="377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Линейная функция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261872" y="2983345"/>
            <a:ext cx="4480560" cy="3196792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</p:txBody>
      </p:sp>
      <p:pic>
        <p:nvPicPr>
          <p:cNvPr id="3074" name="Picture 2" descr="Image result for Ð»Ð¸Ð½ÐµÐ¹Ð½Ð°Ñ ÑÑÐ½ÐºÑÐ¸Ñ Ð°ÐºÑÐ¸Ð²Ð°ÑÐ¸Ð¸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828800"/>
            <a:ext cx="4439805" cy="443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Линейная функция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61872" y="2983345"/>
                <a:ext cx="4480560" cy="3196792"/>
              </a:xfrm>
            </p:spPr>
            <p:txBody>
              <a:bodyPr/>
              <a:lstStyle/>
              <a:p>
                <a:r>
                  <a:rPr lang="ru-RU" dirty="0"/>
                  <a:t>Линейная регрессия</a:t>
                </a:r>
                <a:r>
                  <a:rPr lang="ru-RU" dirty="0" smtClean="0"/>
                  <a:t>:</a:t>
                </a:r>
                <a:endParaRPr lang="ru-RU" b="0" i="1" dirty="0" smtClean="0"/>
              </a:p>
              <a:p>
                <a:endParaRPr lang="ru-RU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ru-RU" b="0" dirty="0" smtClean="0"/>
              </a:p>
              <a:p>
                <a:endParaRPr lang="ru-RU" dirty="0" smtClean="0"/>
              </a:p>
            </p:txBody>
          </p:sp>
        </mc:Choice>
        <mc:Fallback>
          <p:sp>
            <p:nvSpPr>
              <p:cNvPr id="4" name="Объек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61872" y="2983345"/>
                <a:ext cx="4480560" cy="3196792"/>
              </a:xfrm>
              <a:blipFill>
                <a:blip r:embed="rId2"/>
                <a:stretch>
                  <a:fillRect l="-952" t="-2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Ð»Ð¸Ð½ÐµÐ¹Ð½Ð°Ñ ÑÑÐ½ÐºÑÐ¸Ñ Ð°ÐºÑÐ¸Ð²Ð°ÑÐ¸Ð¸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828800"/>
            <a:ext cx="4439805" cy="443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13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Сигмоидная</a:t>
            </a:r>
            <a:r>
              <a:rPr lang="ru-RU" dirty="0" smtClean="0"/>
              <a:t> функция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61872" y="2946400"/>
            <a:ext cx="4480560" cy="323373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 descr="Image result for ÑÐ¸Ð³Ð¼Ð¾Ð¸Ð´Ð½Ð°Ñ ÑÑÐ½ÐºÑÐ¸Ñ Ð°ÐºÑÐ¸Ð²Ð°ÑÐ¸Ð¸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86" y="1939636"/>
            <a:ext cx="4347441" cy="43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Сигмоидная</a:t>
            </a:r>
            <a:r>
              <a:rPr lang="ru-RU" dirty="0" smtClean="0"/>
              <a:t> функция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261872" y="2946400"/>
                <a:ext cx="4480560" cy="3233737"/>
              </a:xfrm>
            </p:spPr>
            <p:txBody>
              <a:bodyPr/>
              <a:lstStyle/>
              <a:p>
                <a:r>
                  <a:rPr lang="ru-RU" dirty="0" smtClean="0"/>
                  <a:t>Логистическая регрессия: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61872" y="2946400"/>
                <a:ext cx="4480560" cy="3233737"/>
              </a:xfrm>
              <a:blipFill>
                <a:blip r:embed="rId3"/>
                <a:stretch>
                  <a:fillRect l="-952" t="-20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Image result for ÑÐ¸Ð³Ð¼Ð¾Ð¸Ð´Ð½Ð°Ñ ÑÑÐ½ÐºÑÐ¸Ñ Ð°ÐºÑÐ¸Ð²Ð°ÑÐ¸Ð¸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86" y="1939636"/>
            <a:ext cx="4347441" cy="43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1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Перцептрон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Идея: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Подавать выходы нейронов на вход другим нейронам</a:t>
            </a:r>
            <a:endParaRPr lang="ru-RU" dirty="0"/>
          </a:p>
        </p:txBody>
      </p:sp>
      <p:pic>
        <p:nvPicPr>
          <p:cNvPr id="5122" name="Picture 2" descr="Image result for Ð³Ð»ÑÐ±Ð¾ÐºÐ°Ñ Ð½ÐµÐ¹ÑÐ¾ÑÐµÑÑ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2272147"/>
            <a:ext cx="4879469" cy="30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140</Words>
  <Application>Microsoft Office PowerPoint</Application>
  <PresentationFormat>Широкоэкранный</PresentationFormat>
  <Paragraphs>59</Paragraphs>
  <Slides>28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Schoolbook</vt:lpstr>
      <vt:lpstr>Courier New</vt:lpstr>
      <vt:lpstr>Wingdings 2</vt:lpstr>
      <vt:lpstr>HDOfficeLightV0</vt:lpstr>
      <vt:lpstr>View</vt:lpstr>
      <vt:lpstr>Нейронные сети и глубокое обучение</vt:lpstr>
      <vt:lpstr>План</vt:lpstr>
      <vt:lpstr>Модель искусственного нейрона</vt:lpstr>
      <vt:lpstr>Функции активации</vt:lpstr>
      <vt:lpstr>Линейная функция</vt:lpstr>
      <vt:lpstr>Линейная функция</vt:lpstr>
      <vt:lpstr>Сигмоидная функция</vt:lpstr>
      <vt:lpstr>Сигмоидная функция</vt:lpstr>
      <vt:lpstr>Перцептрон</vt:lpstr>
      <vt:lpstr>Глубокие нейросети</vt:lpstr>
      <vt:lpstr>Глубокие нейросети</vt:lpstr>
      <vt:lpstr>Обучение нейросетей</vt:lpstr>
      <vt:lpstr>Проблемы полносвязных нейросетей </vt:lpstr>
      <vt:lpstr>Свертка</vt:lpstr>
      <vt:lpstr>Сверточные нейросети</vt:lpstr>
      <vt:lpstr>Pooling</vt:lpstr>
      <vt:lpstr>Dilated convolutions</vt:lpstr>
      <vt:lpstr>Визуализация сверток</vt:lpstr>
      <vt:lpstr>AlexNet (2012)</vt:lpstr>
      <vt:lpstr>Эра глубокого обучения</vt:lpstr>
      <vt:lpstr>Применения CNN</vt:lpstr>
      <vt:lpstr>Детектирование объектов</vt:lpstr>
      <vt:lpstr>Сегментация</vt:lpstr>
      <vt:lpstr>Беспилотные автомобили</vt:lpstr>
      <vt:lpstr>Style transfer</vt:lpstr>
      <vt:lpstr>Генерация лиц</vt:lpstr>
      <vt:lpstr>GAN (2017)</vt:lpstr>
      <vt:lpstr>Фреймворки глубокого обучения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Нейронные сети и глубокое обучение</dc:title>
  <dc:creator>Дима Норкин</dc:creator>
  <cp:lastModifiedBy>Дима Норкин</cp:lastModifiedBy>
  <cp:revision>14</cp:revision>
  <dcterms:created xsi:type="dcterms:W3CDTF">2019-04-26T19:08:30Z</dcterms:created>
  <dcterms:modified xsi:type="dcterms:W3CDTF">2019-04-26T21:27:23Z</dcterms:modified>
</cp:coreProperties>
</file>